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Tahoma"/>
      <p:regular r:id="rId37"/>
      <p:bold r:id="rId38"/>
    </p:embeddedFont>
    <p:embeddedFont>
      <p:font typeface="Comforta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Tahoma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Comfortaa-regular.fntdata"/><Relationship Id="rId16" Type="http://schemas.openxmlformats.org/officeDocument/2006/relationships/slide" Target="slides/slide11.xml"/><Relationship Id="rId38" Type="http://schemas.openxmlformats.org/officeDocument/2006/relationships/font" Target="fonts/Tahom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0d7384b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0d7384b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c94e9bc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cc94e9bcf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42dc7d2a_6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e42dc7d2a_6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e42dc7d2a_6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e42dc7d2a_6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ec08419c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ec08419c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ec08419c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ec08419c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c94e9bc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cc94e9bcf8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c94e9bcf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c94e9bcf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c94e9bcf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c94e9bc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c94e9bcf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c94e9bcf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fd206d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bfd206dc5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ec08419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ec08419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b740a74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b740a74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ec08419c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ec08419c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1b252510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1b252510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fd206dc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bfd206dc5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e42dc7d2a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ce42dc7d2a_6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7b9c2e4b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7b9c2e4b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1b252510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1b25251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7b9c2e4b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7b9c2e4b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1b25251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1b25251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0d7384b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0d7384b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8251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</a:rPr>
              <a:t>PAGE D’INSCRIPTION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4749150" y="2794950"/>
            <a:ext cx="28221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lt2"/>
                </a:solidFill>
              </a:rPr>
              <a:t>Réalisé par:</a:t>
            </a:r>
            <a:r>
              <a:rPr lang="en-GB" sz="1600">
                <a:solidFill>
                  <a:schemeClr val="lt2"/>
                </a:solidFill>
              </a:rPr>
              <a:t> AKHRIF Jaafar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4398750" y="2348550"/>
            <a:ext cx="340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Encadré par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ES-SARRAJ FOUAD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26" y="53475"/>
            <a:ext cx="825124" cy="82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825" y="3948525"/>
            <a:ext cx="3232350" cy="91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0" y="0"/>
            <a:ext cx="21828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11">
                <a:solidFill>
                  <a:srgbClr val="0B5394"/>
                </a:solidFill>
              </a:rPr>
              <a:t>Réalisation</a:t>
            </a:r>
            <a:endParaRPr b="1" sz="281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3058" l="14306" r="8568" t="16244"/>
          <a:stretch/>
        </p:blipFill>
        <p:spPr>
          <a:xfrm>
            <a:off x="1101800" y="512850"/>
            <a:ext cx="8042198" cy="46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/>
        </p:nvSpPr>
        <p:spPr>
          <a:xfrm>
            <a:off x="0" y="1540500"/>
            <a:ext cx="9144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VERSION 2</a:t>
            </a:r>
            <a:endParaRPr b="1" sz="1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398025" y="2210400"/>
            <a:ext cx="39036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Analyse Technique</a:t>
            </a:r>
            <a:endParaRPr b="1" sz="3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idx="2" type="body"/>
          </p:nvPr>
        </p:nvSpPr>
        <p:spPr>
          <a:xfrm>
            <a:off x="5019600" y="674575"/>
            <a:ext cx="37824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Response         =      HTTP  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PHP              = SESSION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Bootstrap     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Gestion Projet  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1500225" y="2816675"/>
            <a:ext cx="169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Compétences</a:t>
            </a:r>
            <a:endParaRPr sz="18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-76200" y="1552200"/>
            <a:ext cx="7592700" cy="21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900">
                <a:solidFill>
                  <a:schemeClr val="accent1"/>
                </a:solidFill>
              </a:rPr>
              <a:t>REALISATION</a:t>
            </a:r>
            <a:endParaRPr b="1" sz="7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50" y="573713"/>
            <a:ext cx="8818901" cy="39960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3324450" y="-88975"/>
            <a:ext cx="24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Réalisation</a:t>
            </a:r>
            <a:endParaRPr b="1" sz="36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type="title"/>
          </p:nvPr>
        </p:nvSpPr>
        <p:spPr>
          <a:xfrm>
            <a:off x="333075" y="282050"/>
            <a:ext cx="2112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Réalisation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 rotWithShape="1">
          <a:blip r:embed="rId5">
            <a:alphaModFix/>
          </a:blip>
          <a:srcRect b="0" l="0" r="8917" t="0"/>
          <a:stretch/>
        </p:blipFill>
        <p:spPr>
          <a:xfrm>
            <a:off x="2670950" y="1194375"/>
            <a:ext cx="5182051" cy="29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/>
        </p:nvSpPr>
        <p:spPr>
          <a:xfrm>
            <a:off x="0" y="1540500"/>
            <a:ext cx="9144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VERSION 3</a:t>
            </a:r>
            <a:endParaRPr b="1" sz="1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398025" y="2210400"/>
            <a:ext cx="39036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Analyse Technique</a:t>
            </a:r>
            <a:endParaRPr b="1" sz="3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 txBox="1"/>
          <p:nvPr>
            <p:ph idx="2" type="body"/>
          </p:nvPr>
        </p:nvSpPr>
        <p:spPr>
          <a:xfrm>
            <a:off x="5019600" y="674575"/>
            <a:ext cx="37824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Response      =      HTTP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  AJAX       </a:t>
            </a:r>
            <a:r>
              <a:rPr lang="en-GB" sz="2100">
                <a:solidFill>
                  <a:srgbClr val="FFFFFF"/>
                </a:solidFill>
              </a:rPr>
              <a:t>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JQuery        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  JSON          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    PHP           </a:t>
            </a:r>
            <a:r>
              <a:rPr lang="en-GB" sz="2100">
                <a:solidFill>
                  <a:srgbClr val="FFFFFF"/>
                </a:solidFill>
              </a:rPr>
              <a:t>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Bootstrap     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Gestion Projet   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553775" y="2816675"/>
            <a:ext cx="15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Compétences </a:t>
            </a:r>
            <a:endParaRPr sz="18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-76200" y="1552200"/>
            <a:ext cx="7592700" cy="21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900">
                <a:solidFill>
                  <a:schemeClr val="accent1"/>
                </a:solidFill>
              </a:rPr>
              <a:t>REALISATION</a:t>
            </a:r>
            <a:endParaRPr b="1" sz="7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type="title"/>
          </p:nvPr>
        </p:nvSpPr>
        <p:spPr>
          <a:xfrm>
            <a:off x="333075" y="282050"/>
            <a:ext cx="2112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Conception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525" y="1219750"/>
            <a:ext cx="5143501" cy="29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/>
        </p:nvSpPr>
        <p:spPr>
          <a:xfrm>
            <a:off x="201600" y="1540500"/>
            <a:ext cx="87408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VERSION 1</a:t>
            </a:r>
            <a:endParaRPr b="1" sz="1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>
            <p:ph type="title"/>
          </p:nvPr>
        </p:nvSpPr>
        <p:spPr>
          <a:xfrm>
            <a:off x="333075" y="282050"/>
            <a:ext cx="2112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Réalisation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 rotWithShape="1">
          <a:blip r:embed="rId5">
            <a:alphaModFix/>
          </a:blip>
          <a:srcRect b="0" l="12173" r="12166" t="0"/>
          <a:stretch/>
        </p:blipFill>
        <p:spPr>
          <a:xfrm>
            <a:off x="2724825" y="1095025"/>
            <a:ext cx="5189102" cy="31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0" y="270113"/>
            <a:ext cx="8960299" cy="46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479150" y="1726650"/>
            <a:ext cx="58596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2"/>
                </a:solidFill>
              </a:rPr>
              <a:t>CONCLUSION</a:t>
            </a:r>
            <a:endParaRPr b="1" sz="6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25" y="186462"/>
            <a:ext cx="6435375" cy="47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973125" y="295313"/>
            <a:ext cx="5279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Calibri"/>
              <a:buNone/>
            </a:pPr>
            <a:r>
              <a:rPr lang="en-GB"/>
              <a:t>Analyse – Diagramme de cas d’utilisation</a:t>
            </a:r>
            <a:endParaRPr/>
          </a:p>
        </p:txBody>
      </p:sp>
      <p:sp>
        <p:nvSpPr>
          <p:cNvPr id="155" name="Google Shape;155;p16"/>
          <p:cNvSpPr txBox="1"/>
          <p:nvPr>
            <p:ph type="title"/>
          </p:nvPr>
        </p:nvSpPr>
        <p:spPr>
          <a:xfrm>
            <a:off x="1070875" y="393775"/>
            <a:ext cx="4989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Besoin!</a:t>
            </a:r>
            <a:endParaRPr b="1" sz="2700">
              <a:solidFill>
                <a:srgbClr val="0B5394"/>
              </a:solidFill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076" y="1607350"/>
            <a:ext cx="645439" cy="218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6411200" y="2081843"/>
            <a:ext cx="2136900" cy="1239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d’inscription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16"/>
          <p:cNvCxnSpPr>
            <a:stCxn id="156" idx="3"/>
            <a:endCxn id="157" idx="1"/>
          </p:cNvCxnSpPr>
          <p:nvPr/>
        </p:nvCxnSpPr>
        <p:spPr>
          <a:xfrm>
            <a:off x="1950515" y="2701597"/>
            <a:ext cx="44607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9" name="Google Shape;159;p16"/>
          <p:cNvSpPr txBox="1"/>
          <p:nvPr/>
        </p:nvSpPr>
        <p:spPr>
          <a:xfrm>
            <a:off x="1974000" y="1846115"/>
            <a:ext cx="33804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latin typeface="Calibri"/>
                <a:ea typeface="Calibri"/>
                <a:cs typeface="Calibri"/>
                <a:sym typeface="Calibri"/>
              </a:rPr>
              <a:t>Imprimer la liste des participants</a:t>
            </a:r>
            <a:endParaRPr sz="1800"/>
          </a:p>
        </p:txBody>
      </p:sp>
      <p:sp>
        <p:nvSpPr>
          <p:cNvPr id="160" name="Google Shape;160;p16"/>
          <p:cNvSpPr txBox="1"/>
          <p:nvPr/>
        </p:nvSpPr>
        <p:spPr>
          <a:xfrm>
            <a:off x="1974000" y="3010803"/>
            <a:ext cx="4093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Imprimer les attestations des participants</a:t>
            </a:r>
            <a:endParaRPr sz="1800"/>
          </a:p>
        </p:txBody>
      </p:sp>
      <p:sp>
        <p:nvSpPr>
          <p:cNvPr id="161" name="Google Shape;161;p16"/>
          <p:cNvSpPr txBox="1"/>
          <p:nvPr/>
        </p:nvSpPr>
        <p:spPr>
          <a:xfrm>
            <a:off x="829625" y="4182619"/>
            <a:ext cx="1663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Administrateur</a:t>
            </a:r>
            <a:endParaRPr b="1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973125" y="295313"/>
            <a:ext cx="5279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Calibri"/>
              <a:buNone/>
            </a:pPr>
            <a:r>
              <a:rPr lang="en-GB"/>
              <a:t>Analyse – Diagramme de cas d’utilisation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761" y="3199350"/>
            <a:ext cx="639045" cy="14595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1408850" y="4648925"/>
            <a:ext cx="16227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Administrateur</a:t>
            </a:r>
            <a:endParaRPr b="1" sz="1800"/>
          </a:p>
        </p:txBody>
      </p:sp>
      <p:sp>
        <p:nvSpPr>
          <p:cNvPr id="169" name="Google Shape;169;p17"/>
          <p:cNvSpPr/>
          <p:nvPr/>
        </p:nvSpPr>
        <p:spPr>
          <a:xfrm>
            <a:off x="3591725" y="3338975"/>
            <a:ext cx="4535400" cy="69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Imprimer la liste des participants</a:t>
            </a:r>
            <a:endParaRPr sz="1800"/>
          </a:p>
        </p:txBody>
      </p:sp>
      <p:sp>
        <p:nvSpPr>
          <p:cNvPr id="170" name="Google Shape;170;p17"/>
          <p:cNvSpPr/>
          <p:nvPr/>
        </p:nvSpPr>
        <p:spPr>
          <a:xfrm>
            <a:off x="3591727" y="4424967"/>
            <a:ext cx="4588800" cy="69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Imprimer les attestations des participants</a:t>
            </a:r>
            <a:endParaRPr sz="1800"/>
          </a:p>
        </p:txBody>
      </p:sp>
      <p:sp>
        <p:nvSpPr>
          <p:cNvPr id="171" name="Google Shape;171;p17"/>
          <p:cNvSpPr/>
          <p:nvPr/>
        </p:nvSpPr>
        <p:spPr>
          <a:xfrm>
            <a:off x="3880600" y="1455025"/>
            <a:ext cx="4246500" cy="69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Inscription</a:t>
            </a:r>
            <a:endParaRPr sz="1800"/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800" y="1016950"/>
            <a:ext cx="822810" cy="15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1701800" y="2754200"/>
            <a:ext cx="120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Participant</a:t>
            </a:r>
            <a:endParaRPr b="1" sz="1800"/>
          </a:p>
        </p:txBody>
      </p:sp>
      <p:cxnSp>
        <p:nvCxnSpPr>
          <p:cNvPr id="174" name="Google Shape;174;p17"/>
          <p:cNvCxnSpPr>
            <a:stCxn id="172" idx="3"/>
            <a:endCxn id="171" idx="2"/>
          </p:cNvCxnSpPr>
          <p:nvPr/>
        </p:nvCxnSpPr>
        <p:spPr>
          <a:xfrm>
            <a:off x="2670610" y="1801450"/>
            <a:ext cx="12099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stealth"/>
          </a:ln>
        </p:spPr>
      </p:cxnSp>
      <p:cxnSp>
        <p:nvCxnSpPr>
          <p:cNvPr id="175" name="Google Shape;175;p17"/>
          <p:cNvCxnSpPr>
            <a:stCxn id="167" idx="3"/>
            <a:endCxn id="169" idx="2"/>
          </p:cNvCxnSpPr>
          <p:nvPr/>
        </p:nvCxnSpPr>
        <p:spPr>
          <a:xfrm flipH="1" rot="10800000">
            <a:off x="2510806" y="3685849"/>
            <a:ext cx="1080900" cy="2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stealth"/>
          </a:ln>
        </p:spPr>
      </p:cxnSp>
      <p:cxnSp>
        <p:nvCxnSpPr>
          <p:cNvPr id="176" name="Google Shape;176;p17"/>
          <p:cNvCxnSpPr>
            <a:stCxn id="167" idx="3"/>
            <a:endCxn id="170" idx="2"/>
          </p:cNvCxnSpPr>
          <p:nvPr/>
        </p:nvCxnSpPr>
        <p:spPr>
          <a:xfrm>
            <a:off x="2510806" y="3929149"/>
            <a:ext cx="1080900" cy="8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stealth"/>
          </a:ln>
        </p:spPr>
      </p:cxnSp>
      <p:sp>
        <p:nvSpPr>
          <p:cNvPr id="177" name="Google Shape;177;p17"/>
          <p:cNvSpPr txBox="1"/>
          <p:nvPr>
            <p:ph type="title"/>
          </p:nvPr>
        </p:nvSpPr>
        <p:spPr>
          <a:xfrm>
            <a:off x="1070875" y="393775"/>
            <a:ext cx="4989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Analyse Besoin</a:t>
            </a:r>
            <a:endParaRPr b="1" sz="27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1052550" y="449650"/>
            <a:ext cx="36225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Analyse Technique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>
            <p:ph idx="4294967295" type="body"/>
          </p:nvPr>
        </p:nvSpPr>
        <p:spPr>
          <a:xfrm>
            <a:off x="1052550" y="1260050"/>
            <a:ext cx="78087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2"/>
                </a:solidFill>
              </a:rPr>
              <a:t>On a Besoin de: </a:t>
            </a:r>
            <a:r>
              <a:rPr lang="en-GB" sz="1800">
                <a:solidFill>
                  <a:schemeClr val="lt2"/>
                </a:solidFill>
              </a:rPr>
              <a:t> </a:t>
            </a:r>
            <a:endParaRPr sz="1900">
              <a:solidFill>
                <a:schemeClr val="lt2"/>
              </a:solidFill>
            </a:endParaRPr>
          </a:p>
          <a:p>
            <a:pPr indent="-349250" lvl="0" marL="1371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Création d’un formulaire.               </a:t>
            </a:r>
            <a:r>
              <a:rPr lang="en-GB" sz="1900">
                <a:solidFill>
                  <a:srgbClr val="000000"/>
                </a:solidFill>
              </a:rPr>
              <a:t>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Impression d’une partie de la page.   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Impression une liste sur plusieurs pages. 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Affichage de contenue du formulaire dans une liste.            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Analyse de Besoin                                                 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2"/>
                </a:solidFill>
              </a:rPr>
              <a:t>Conception: </a:t>
            </a:r>
            <a:r>
              <a:rPr lang="en-GB" sz="1800">
                <a:solidFill>
                  <a:schemeClr val="lt2"/>
                </a:solidFill>
              </a:rPr>
              <a:t> </a:t>
            </a:r>
            <a:endParaRPr sz="1900">
              <a:solidFill>
                <a:schemeClr val="lt2"/>
              </a:solidFill>
            </a:endParaRPr>
          </a:p>
          <a:p>
            <a:pPr indent="-349250" lvl="0" marL="1371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Maquettage 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90250" y="1399800"/>
            <a:ext cx="6783600" cy="23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chemeClr val="accent1"/>
                </a:solidFill>
              </a:rPr>
              <a:t>REALISATION</a:t>
            </a:r>
            <a:endParaRPr b="1"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>
            <p:ph type="title"/>
          </p:nvPr>
        </p:nvSpPr>
        <p:spPr>
          <a:xfrm>
            <a:off x="333075" y="282050"/>
            <a:ext cx="2112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Conception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525" y="1219750"/>
            <a:ext cx="5143501" cy="29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003975" y="365800"/>
            <a:ext cx="21828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11">
                <a:solidFill>
                  <a:srgbClr val="0B5394"/>
                </a:solidFill>
              </a:rPr>
              <a:t>Réalisation</a:t>
            </a:r>
            <a:endParaRPr b="1" sz="281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700" y="1205650"/>
            <a:ext cx="5172648" cy="29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003975" y="365800"/>
            <a:ext cx="21828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11">
                <a:solidFill>
                  <a:srgbClr val="0B5394"/>
                </a:solidFill>
              </a:rPr>
              <a:t>Réalisation</a:t>
            </a:r>
            <a:endParaRPr b="1" sz="281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24256" r="20741" t="21383"/>
          <a:stretch/>
        </p:blipFill>
        <p:spPr>
          <a:xfrm>
            <a:off x="4436500" y="0"/>
            <a:ext cx="4183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